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5" r:id="rId27"/>
    <p:sldId id="264" r:id="rId28"/>
    <p:sldId id="266" r:id="rId29"/>
    <p:sldId id="267" r:id="rId30"/>
    <p:sldId id="268" r:id="rId31"/>
    <p:sldId id="26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35" autoAdjust="0"/>
    <p:restoredTop sz="94660"/>
  </p:normalViewPr>
  <p:slideViewPr>
    <p:cSldViewPr snapToGrid="0">
      <p:cViewPr varScale="1">
        <p:scale>
          <a:sx n="94" d="100"/>
          <a:sy n="94" d="100"/>
        </p:scale>
        <p:origin x="11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B82BF-CE1C-409C-BC4D-FE9C2745B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8BD403-A08C-4075-B0D3-F9F9FF4049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86700C-A3C4-4EE2-A4A1-4E0308E9F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653F-FDB1-454E-9D88-FD3BF966CF5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C451F7-9E0A-4D57-90DB-50903432C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E38CA1-DD76-4FF4-99B8-50664C018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1DF90-845D-4CD2-97AC-C84DD2BBC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5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1BB0A-ACF8-440F-82C5-EE0C1DA2F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51D5A7-7C5D-48BC-8641-D756CB88F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504A07-CFC9-4C4F-8EA1-F66D74FD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653F-FDB1-454E-9D88-FD3BF966CF5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223FF7-A0DB-48CC-B813-C05052F2B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A9135C-005B-46F7-B086-4534B4DC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1DF90-845D-4CD2-97AC-C84DD2BBC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4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AC69FC7-DE8C-4103-96B5-B3134EDFD8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CE8E9BB-DD45-47CD-90CF-A164AEAC1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9A6CF9-3E2B-4A33-934F-FC8FBB3B7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653F-FDB1-454E-9D88-FD3BF966CF5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DBD725-B3C2-4C02-BE5E-1BF90500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2B3B2F-55F4-4AE1-A19C-B25BD34C8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1DF90-845D-4CD2-97AC-C84DD2BBC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63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ADA3C-1877-4CE9-86DF-5183CD974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262EF2-F9DA-434D-AF91-5FE6FB441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85AF23-B56B-46A4-B5B4-B9054D46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653F-FDB1-454E-9D88-FD3BF966CF5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D831B4-CEA3-48DD-A57C-05D4F8225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A81614-1586-461F-87BB-3689D264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1DF90-845D-4CD2-97AC-C84DD2BBC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07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28B4E6-CC8A-4021-8D6E-601EE60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AF70B0-B60C-4F08-ADCB-D6E8B8FE0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05CC8C-6C48-4A60-A693-37C0CD03C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653F-FDB1-454E-9D88-FD3BF966CF5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00165D-757F-41DF-89C9-A99CF9ED7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39F899-938F-431A-9034-89A73F72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1DF90-845D-4CD2-97AC-C84DD2BBC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99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AC6B1-7B6F-4308-B317-286BE27B8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CCE1BB-1A78-4081-8839-8CC966188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A96591-4279-4AF5-8FD4-5DCAD4584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C17624-9D78-4753-85A3-D424F06E9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653F-FDB1-454E-9D88-FD3BF966CF5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4454AB-FB1B-4B51-8F9F-DA7A4F94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C24DE8-0CF4-40CE-8409-28497D00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1DF90-845D-4CD2-97AC-C84DD2BBC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9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8134D-5E09-44CC-BAFA-F42536D83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436951-A413-488C-AF5C-08209C714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3567AD-128F-4686-AAC7-5CD00C848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E0FE856-A38F-49A6-AD9A-009E488AAE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DA0D79-6ADA-415C-816E-020185E36E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993AF81-3D52-4C23-AC52-0F8EB551B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653F-FDB1-454E-9D88-FD3BF966CF5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550B498-BB07-450E-9E62-9E0489A76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742644C-2765-435A-80E5-26782A42F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1DF90-845D-4CD2-97AC-C84DD2BBC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45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064707-A26A-45EB-9FFC-9BFA288A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90981D-0DA9-47C7-81B1-8B3816E14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653F-FDB1-454E-9D88-FD3BF966CF5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F569F9-A881-4574-A92C-8D152D13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27D8E0-F4A5-424A-9D65-48C8FA7FF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1DF90-845D-4CD2-97AC-C84DD2BBC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8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2F7937B-4C8E-424A-AAA6-0B9F7A6D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653F-FDB1-454E-9D88-FD3BF966CF5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5B86595-2BF3-4B9D-ADA4-074EB22C6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1CABA7-E49F-4DB9-850D-85B559FDF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1DF90-845D-4CD2-97AC-C84DD2BBC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44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446899-5CAA-4E22-A160-85C7D260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332C7E-CA86-4E96-8AF6-EB57512F8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9C5955-72CE-428B-9C60-714DC68FB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BCB8ED-03A5-4380-927B-F526A9CA7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653F-FDB1-454E-9D88-FD3BF966CF5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B7B4E7-9CFD-4AC0-8921-B207288F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896363-3D29-4FDE-92EA-A6C3F9BD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1DF90-845D-4CD2-97AC-C84DD2BBC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78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DB841B-F3EC-4479-8DCF-916C7FE4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4C6C83F-9488-4689-88CB-AC90E3600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34A66D-0E4F-4985-A15A-575FDC48D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E521C1-8B3A-43C0-BEE2-8A909956D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653F-FDB1-454E-9D88-FD3BF966CF5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26B9F-F23F-454A-805A-C624D8B24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768B5A-D365-4B0F-BC52-E3AA80DF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1DF90-845D-4CD2-97AC-C84DD2BBC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44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18930C1-4DD4-4303-AC52-52EFAA939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AEA7C9-BD34-4782-B44B-C9922BD8C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F5E71B-79F6-44BD-BB8F-D9EE75E6D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C653F-FDB1-454E-9D88-FD3BF966CF5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3F0940-C225-46BC-AF13-033415FEF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A1419E-694A-4496-8177-F3638A5EE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1DF90-845D-4CD2-97AC-C84DD2BBC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2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7F32A-F03A-47A6-8F59-F3FF2405A3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0BE7F3-A7C1-4E7D-B45E-E7995E5CB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91412"/>
            <a:ext cx="9144000" cy="1366587"/>
          </a:xfrm>
        </p:spPr>
        <p:txBody>
          <a:bodyPr/>
          <a:lstStyle/>
          <a:p>
            <a:r>
              <a:rPr lang="en-US" dirty="0" err="1"/>
              <a:t>arXiv</a:t>
            </a:r>
            <a:r>
              <a:rPr lang="en-US" dirty="0"/>
              <a:t> 2304.12244</a:t>
            </a:r>
          </a:p>
          <a:p>
            <a:r>
              <a:rPr lang="en-US" dirty="0"/>
              <a:t>Preprint. Under review.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FE3E90-D087-4834-A551-BD873A41D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" r="754"/>
          <a:stretch/>
        </p:blipFill>
        <p:spPr>
          <a:xfrm>
            <a:off x="1392258" y="1366587"/>
            <a:ext cx="9407484" cy="41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8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B649FD-3EAA-4A83-BDF5-65F4252CF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339DC-7C07-4728-8293-046B67E92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Response generation</a:t>
            </a:r>
          </a:p>
          <a:p>
            <a:pPr marL="0" indent="0">
              <a:buNone/>
            </a:pPr>
            <a:r>
              <a:rPr lang="en-US" dirty="0"/>
              <a:t>Use LLM to generate corresponding responses.</a:t>
            </a:r>
          </a:p>
          <a:p>
            <a:pPr marL="0" indent="0">
              <a:buNone/>
            </a:pPr>
            <a:r>
              <a:rPr lang="en-US" b="1" dirty="0"/>
              <a:t>Elimination evolving</a:t>
            </a:r>
          </a:p>
          <a:p>
            <a:pPr marL="0" indent="0">
              <a:buNone/>
            </a:pPr>
            <a:r>
              <a:rPr lang="en-US" dirty="0"/>
              <a:t>Evolution fails sometimes. We classify 4 situations as failure: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Evolved version provides no information gain (judged by </a:t>
            </a:r>
            <a:r>
              <a:rPr lang="en-US" dirty="0" err="1"/>
              <a:t>ChatGPT</a:t>
            </a:r>
            <a:r>
              <a:rPr lang="en-US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Too difficult (when response contains </a:t>
            </a: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</a:rPr>
              <a:t>sorry</a:t>
            </a:r>
            <a:r>
              <a:rPr lang="en-US" dirty="0"/>
              <a:t> and is too short).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Response contains only punctuation and stop words.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Evolved version obviously copies some words from the prompt.</a:t>
            </a:r>
          </a:p>
        </p:txBody>
      </p:sp>
    </p:spTree>
    <p:extLst>
      <p:ext uri="{BB962C8B-B14F-4D97-AF65-F5344CB8AC3E}">
        <p14:creationId xmlns:p14="http://schemas.microsoft.com/office/powerpoint/2010/main" val="2626594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12EC4E-182F-4B49-BE8E-DF78B9F80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details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BC4877-B046-459F-97FB-46B55490A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Initial seed dataset</a:t>
            </a:r>
            <a:r>
              <a:rPr lang="en-US" dirty="0"/>
              <a:t>: Alpaca’s 52k dataset.</a:t>
            </a:r>
          </a:p>
          <a:p>
            <a:pPr marL="0" indent="0">
              <a:buNone/>
            </a:pPr>
            <a:r>
              <a:rPr lang="en-US" b="1" dirty="0"/>
              <a:t>Prompt evolver </a:t>
            </a:r>
            <a:r>
              <a:rPr lang="en-US" dirty="0"/>
              <a:t>etc.: gpt-3.5-turbo.</a:t>
            </a:r>
          </a:p>
          <a:p>
            <a:pPr marL="0" indent="0">
              <a:buNone/>
            </a:pPr>
            <a:r>
              <a:rPr lang="en-US" b="1" dirty="0"/>
              <a:t>Evolution rounds</a:t>
            </a:r>
            <a:r>
              <a:rPr lang="en-US" dirty="0"/>
              <a:t>: 4.</a:t>
            </a:r>
          </a:p>
          <a:p>
            <a:pPr marL="0" indent="0">
              <a:buNone/>
            </a:pPr>
            <a:r>
              <a:rPr lang="en-US" b="1" dirty="0"/>
              <a:t>API request times</a:t>
            </a:r>
            <a:r>
              <a:rPr lang="en-US" dirty="0"/>
              <a:t>: 52k × 4 × 3 = 624k.</a:t>
            </a:r>
          </a:p>
          <a:p>
            <a:pPr marL="0" indent="0">
              <a:buNone/>
            </a:pPr>
            <a:r>
              <a:rPr lang="en-US" b="1" dirty="0"/>
              <a:t>Base model</a:t>
            </a:r>
            <a:r>
              <a:rPr lang="en-US" dirty="0"/>
              <a:t>: </a:t>
            </a:r>
            <a:r>
              <a:rPr lang="en-US" dirty="0" err="1"/>
              <a:t>LLaMA</a:t>
            </a:r>
            <a:r>
              <a:rPr lang="en-US" dirty="0"/>
              <a:t> 7B.</a:t>
            </a:r>
          </a:p>
          <a:p>
            <a:pPr marL="0" indent="0">
              <a:buNone/>
            </a:pPr>
            <a:r>
              <a:rPr lang="en-US" b="1" dirty="0"/>
              <a:t>Instruction dataset size</a:t>
            </a:r>
            <a:r>
              <a:rPr lang="en-US" dirty="0"/>
              <a:t>: 70k (sampled from the 250k total dataset).</a:t>
            </a:r>
          </a:p>
          <a:p>
            <a:pPr marL="0" indent="0">
              <a:buNone/>
            </a:pPr>
            <a:r>
              <a:rPr lang="en-US" b="1" dirty="0"/>
              <a:t>Baselines</a:t>
            </a:r>
            <a:r>
              <a:rPr lang="en-US" dirty="0"/>
              <a:t>: Alpaca, Vicuna-7B and </a:t>
            </a:r>
            <a:r>
              <a:rPr lang="en-US" dirty="0" err="1"/>
              <a:t>ChatGPT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Test set</a:t>
            </a:r>
            <a:r>
              <a:rPr lang="en-US" dirty="0"/>
              <a:t>: self-collected 218 instances from (unclear) diverse sources. Reported to be more diverse and require more skills.</a:t>
            </a:r>
          </a:p>
        </p:txBody>
      </p:sp>
    </p:spTree>
    <p:extLst>
      <p:ext uri="{BB962C8B-B14F-4D97-AF65-F5344CB8AC3E}">
        <p14:creationId xmlns:p14="http://schemas.microsoft.com/office/powerpoint/2010/main" val="3374539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89CFF-C685-4AAC-B018-3E629771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A9746B0-C738-4875-8879-CF419A9C8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968" y="1825625"/>
            <a:ext cx="95560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72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E62A21-FD0D-4998-B82F-64F619F5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3C57DD-5452-4F5E-814B-03C50F9FD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recruit 10 annotators to judge which response is better.</a:t>
            </a:r>
          </a:p>
          <a:p>
            <a:pPr marL="0" indent="0">
              <a:buNone/>
            </a:pPr>
            <a:r>
              <a:rPr lang="en-US" b="1" dirty="0"/>
              <a:t>Aspects</a:t>
            </a:r>
            <a:r>
              <a:rPr lang="en-US" dirty="0"/>
              <a:t>: Relevance, knowledgeable, reasoning, calculation, accuracy.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556F4E-EA51-4869-B430-122B8F8E0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904"/>
            <a:ext cx="12192000" cy="277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97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89AE61-86C6-4B24-8B31-A4ACF39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GPT-4 automatic evaluation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F157CDE-E3F6-47E2-96EF-80B47B49A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5261"/>
            <a:ext cx="10515600" cy="337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32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D87F3E-4BD5-451F-9E37-D0B77A95E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GPT-4 automatic evaluation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49FF688-DF70-4999-B822-AD7B2743B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484" y="1825625"/>
            <a:ext cx="86970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02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B07CE-58A5-426D-A25F-E59E481A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– depth of instructions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EBEFC84A-E6B1-4E2B-8B3B-B8C65BCC7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0913"/>
            <a:ext cx="10515600" cy="426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45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6542C-2CA5-4357-BD6D-520BC92F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– breadth of instructions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6547B0B-A6BD-4632-85B2-895D27344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3141" y="1825625"/>
            <a:ext cx="79657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17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C66CD7-8038-4C7B-ACB5-4E57827D11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799AE16-0922-48F2-A962-A556FA5A2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86580"/>
            <a:ext cx="9144000" cy="1655762"/>
          </a:xfrm>
        </p:spPr>
        <p:txBody>
          <a:bodyPr/>
          <a:lstStyle/>
          <a:p>
            <a:r>
              <a:rPr lang="en-US" dirty="0" err="1"/>
              <a:t>arXiv</a:t>
            </a:r>
            <a:r>
              <a:rPr lang="en-US" dirty="0"/>
              <a:t> 2306.08568</a:t>
            </a:r>
          </a:p>
          <a:p>
            <a:r>
              <a:rPr lang="en-US" dirty="0"/>
              <a:t>Preprint. Under review.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70DDCC-CCEA-4E13-AA28-466A5825F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97752"/>
            <a:ext cx="9144000" cy="388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01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0B8E1-4D06-4344-B1EF-BB0BDEBD5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D2A627-2F83-4BBC-B38C-D521D2020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Most existing code LLMs are trained on raw code data without instruction fine-tuning.</a:t>
            </a:r>
          </a:p>
          <a:p>
            <a:pPr marL="0" indent="0">
              <a:buNone/>
            </a:pPr>
            <a:r>
              <a:rPr lang="en-US" dirty="0"/>
              <a:t>We adapt the </a:t>
            </a:r>
            <a:r>
              <a:rPr lang="en-US" dirty="0" err="1"/>
              <a:t>Evol</a:t>
            </a:r>
            <a:r>
              <a:rPr lang="en-US" dirty="0"/>
              <a:t>-Instruct method to the domain of code, and fine-tune Code LLMs with complex instruction fine-tuning.</a:t>
            </a:r>
          </a:p>
          <a:p>
            <a:pPr marL="0" indent="0">
              <a:buNone/>
            </a:pPr>
            <a:r>
              <a:rPr lang="en-US" dirty="0"/>
              <a:t>Our performance surpasses all other open-source Code LLMs by a substantial margin, on </a:t>
            </a:r>
            <a:r>
              <a:rPr lang="en-US" dirty="0" err="1"/>
              <a:t>HumanEval</a:t>
            </a:r>
            <a:r>
              <a:rPr lang="en-US" dirty="0"/>
              <a:t>, </a:t>
            </a:r>
            <a:r>
              <a:rPr lang="en-US" dirty="0" err="1"/>
              <a:t>HumanEval</a:t>
            </a:r>
            <a:r>
              <a:rPr lang="en-US" dirty="0"/>
              <a:t>+, MBPP and DS-1000.</a:t>
            </a:r>
          </a:p>
          <a:p>
            <a:pPr marL="0" indent="0">
              <a:buNone/>
            </a:pPr>
            <a:r>
              <a:rPr lang="en-US" dirty="0"/>
              <a:t>We even outperform Claude and Bard on </a:t>
            </a:r>
            <a:r>
              <a:rPr lang="en-US" dirty="0" err="1"/>
              <a:t>HumanEval</a:t>
            </a:r>
            <a:r>
              <a:rPr lang="en-US" dirty="0"/>
              <a:t> and </a:t>
            </a:r>
            <a:r>
              <a:rPr lang="en-US" dirty="0" err="1"/>
              <a:t>HumanEval</a:t>
            </a:r>
            <a:r>
              <a:rPr lang="en-US" dirty="0"/>
              <a:t>+.</a:t>
            </a:r>
          </a:p>
          <a:p>
            <a:pPr marL="0" indent="0">
              <a:buNone/>
            </a:pPr>
            <a:r>
              <a:rPr lang="en-US" dirty="0"/>
              <a:t>We open-source our code, model and (still no) data at GitHub.</a:t>
            </a:r>
          </a:p>
        </p:txBody>
      </p:sp>
    </p:spTree>
    <p:extLst>
      <p:ext uri="{BB962C8B-B14F-4D97-AF65-F5344CB8AC3E}">
        <p14:creationId xmlns:p14="http://schemas.microsoft.com/office/powerpoint/2010/main" val="2593196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EA2FE2-4856-4159-ACE3-C54EAE5F2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656639-FC28-4482-90AF-A6DFEB0BD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Background</a:t>
            </a:r>
          </a:p>
          <a:p>
            <a:pPr marL="0" indent="0">
              <a:buNone/>
            </a:pPr>
            <a:r>
              <a:rPr lang="en-US" dirty="0"/>
              <a:t>Instruction-tuning on LLMs are successful.</a:t>
            </a:r>
          </a:p>
          <a:p>
            <a:pPr marL="0" indent="0">
              <a:buNone/>
            </a:pPr>
            <a:r>
              <a:rPr lang="en-US" b="1" dirty="0"/>
              <a:t>Limitation of existing method</a:t>
            </a:r>
          </a:p>
          <a:p>
            <a:pPr marL="514350" indent="-514350">
              <a:buAutoNum type="arabicPeriod"/>
            </a:pPr>
            <a:r>
              <a:rPr lang="en-US" dirty="0"/>
              <a:t>Manual data creation is time-consuming and labor-intensive.</a:t>
            </a:r>
          </a:p>
          <a:p>
            <a:pPr marL="514350" indent="-514350">
              <a:buAutoNum type="arabicPeriod"/>
            </a:pPr>
            <a:r>
              <a:rPr lang="en-US" dirty="0"/>
              <a:t>Human may struggle to produce high-complexity instructions.</a:t>
            </a:r>
          </a:p>
          <a:p>
            <a:pPr marL="0" indent="0">
              <a:buNone/>
            </a:pPr>
            <a:r>
              <a:rPr lang="en-US" b="1" dirty="0"/>
              <a:t>Our method</a:t>
            </a:r>
          </a:p>
          <a:p>
            <a:pPr marL="0" indent="0">
              <a:buNone/>
            </a:pPr>
            <a:r>
              <a:rPr lang="en-US" dirty="0"/>
              <a:t>Initial instructions -&gt; rewrite into more and more complex instructions.</a:t>
            </a:r>
          </a:p>
        </p:txBody>
      </p:sp>
    </p:spTree>
    <p:extLst>
      <p:ext uri="{BB962C8B-B14F-4D97-AF65-F5344CB8AC3E}">
        <p14:creationId xmlns:p14="http://schemas.microsoft.com/office/powerpoint/2010/main" val="3733545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E73E4-78AA-4C38-8328-BD4078D4F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F2B425-078F-4A36-86D2-19932BA6D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Most Code LLMs emphasize the pre-training process.</a:t>
            </a:r>
          </a:p>
          <a:p>
            <a:pPr marL="0" indent="0">
              <a:buNone/>
            </a:pPr>
            <a:r>
              <a:rPr lang="en-US" dirty="0"/>
              <a:t>Instruction tuning shows great success in NLP, but is not well explored in the code domain.</a:t>
            </a:r>
          </a:p>
          <a:p>
            <a:pPr marL="0" indent="0">
              <a:buNone/>
            </a:pPr>
            <a:r>
              <a:rPr lang="en-US" dirty="0"/>
              <a:t>We adapt the </a:t>
            </a:r>
            <a:r>
              <a:rPr lang="en-US" dirty="0" err="1"/>
              <a:t>Evol</a:t>
            </a:r>
            <a:r>
              <a:rPr lang="en-US" dirty="0"/>
              <a:t>-Instruct method from </a:t>
            </a:r>
            <a:r>
              <a:rPr lang="en-US" dirty="0" err="1"/>
              <a:t>WizardLM</a:t>
            </a:r>
            <a:r>
              <a:rPr lang="en-US" dirty="0"/>
              <a:t> into the code domain to enhance SOTA open-source Code LLM’s performance.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889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9E02F-55DB-47B8-A91E-E8B39D031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– Instruction generation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725143-DCFD-4999-92BF-D263EADE6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adapt the </a:t>
            </a:r>
            <a:r>
              <a:rPr lang="en-US" dirty="0" err="1"/>
              <a:t>Evol</a:t>
            </a:r>
            <a:r>
              <a:rPr lang="en-US" dirty="0"/>
              <a:t>-Instruct from </a:t>
            </a:r>
            <a:r>
              <a:rPr lang="en-US" dirty="0" err="1"/>
              <a:t>WizardLM</a:t>
            </a:r>
            <a:r>
              <a:rPr lang="en-US" dirty="0"/>
              <a:t> to the code domain.</a:t>
            </a:r>
          </a:p>
          <a:p>
            <a:pPr marL="0" indent="0">
              <a:buNone/>
            </a:pPr>
            <a:r>
              <a:rPr lang="en-US" b="1" dirty="0"/>
              <a:t>Difference from </a:t>
            </a:r>
            <a:r>
              <a:rPr lang="en-US" b="1" dirty="0" err="1"/>
              <a:t>WizardLM</a:t>
            </a: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Remove deepening, complicating input and in-breadth evolving.</a:t>
            </a:r>
          </a:p>
          <a:p>
            <a:pPr marL="514350" indent="-514350">
              <a:buAutoNum type="arabicPeriod"/>
            </a:pPr>
            <a:r>
              <a:rPr lang="en-US" dirty="0"/>
              <a:t>Unify the evolution prompt template.</a:t>
            </a:r>
          </a:p>
          <a:p>
            <a:pPr marL="514350" indent="-514350">
              <a:buAutoNum type="arabicPeriod"/>
            </a:pPr>
            <a:r>
              <a:rPr lang="en-US" dirty="0"/>
              <a:t>Add code-specific evolution instruction</a:t>
            </a:r>
          </a:p>
          <a:p>
            <a:pPr lvl="1"/>
            <a:r>
              <a:rPr lang="en-US" dirty="0"/>
              <a:t>Code debugging;</a:t>
            </a:r>
          </a:p>
          <a:p>
            <a:pPr lvl="1"/>
            <a:r>
              <a:rPr lang="en-US" dirty="0"/>
              <a:t>Time-space complexity constraints.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536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A85B78-6E53-448E-BEDF-9BD8600A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template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C68066-7EDE-44B6-A35E-4A28442AC44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Please increase the difficulty of the given programming test question a bit.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You can increase the difficulty using, but not limited to, the following methods: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{method}</a:t>
            </a:r>
            <a:r>
              <a:rPr lang="en-US" dirty="0"/>
              <a:t> </a:t>
            </a:r>
            <a:r>
              <a:rPr lang="en-US" u="sng" dirty="0"/>
              <a:t>(one of 5 evolution methods in next slide)</a:t>
            </a:r>
            <a:endParaRPr lang="en-US" u="sng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{question}</a:t>
            </a:r>
            <a:r>
              <a:rPr lang="en-US" dirty="0"/>
              <a:t> </a:t>
            </a:r>
            <a:r>
              <a:rPr lang="en-US" u="sng" dirty="0"/>
              <a:t>(NL in code generation)</a:t>
            </a:r>
            <a:endParaRPr lang="en-US" u="sng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402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BE0C6A-0D2B-42ED-A7A6-286754AF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methods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1FE274-CB6E-4F63-8E87-FCD76A9CCE3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Add new constraints and requirements to the original problem, adding approximately 10 additional words.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Replace a commonly used requirement in the programming task with a less common and more specific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If the original problem can be solved with only a few logical steps, please add more reasoning steps.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Provide a piece of erroneous code as a reference to increase misdirection.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Propose higher time or space complexity requirements, but please refrain from doing so frequently.</a:t>
            </a:r>
          </a:p>
        </p:txBody>
      </p:sp>
    </p:spTree>
    <p:extLst>
      <p:ext uri="{BB962C8B-B14F-4D97-AF65-F5344CB8AC3E}">
        <p14:creationId xmlns:p14="http://schemas.microsoft.com/office/powerpoint/2010/main" val="2887597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5C486-30F6-4CD2-B9FD-A0ECA462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– Instruction tuning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5A4FD8-F2B5-4B0F-B131-30DA8E894E1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Below is an instruction that describes a task, paired with an input that provides further context. Write a response that appropriately completes the request.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### Instruction: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{instruction}</a:t>
            </a:r>
            <a:r>
              <a:rPr lang="en-US" dirty="0"/>
              <a:t> </a:t>
            </a:r>
            <a:r>
              <a:rPr lang="en-US" u="sng" dirty="0"/>
              <a:t>(NL in code generation)</a:t>
            </a:r>
            <a:endParaRPr lang="en-US" u="sng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### Response:</a:t>
            </a:r>
          </a:p>
        </p:txBody>
      </p:sp>
    </p:spTree>
    <p:extLst>
      <p:ext uri="{BB962C8B-B14F-4D97-AF65-F5344CB8AC3E}">
        <p14:creationId xmlns:p14="http://schemas.microsoft.com/office/powerpoint/2010/main" val="777774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391C3-6B49-45D4-B926-8D9EA4C7E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details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36D8ED-3D46-426C-9AF5-50387C9AB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Foundation model</a:t>
            </a:r>
            <a:r>
              <a:rPr lang="en-US" dirty="0"/>
              <a:t>: </a:t>
            </a:r>
            <a:r>
              <a:rPr lang="en-US" dirty="0" err="1"/>
              <a:t>StarCoder</a:t>
            </a:r>
            <a:r>
              <a:rPr lang="en-US" dirty="0"/>
              <a:t>.</a:t>
            </a:r>
          </a:p>
          <a:p>
            <a:r>
              <a:rPr lang="en-US" b="1" dirty="0"/>
              <a:t>Seed instruction-following dataset</a:t>
            </a:r>
            <a:r>
              <a:rPr lang="en-US" dirty="0"/>
              <a:t>: Code Alpaca (20k).</a:t>
            </a:r>
          </a:p>
          <a:p>
            <a:r>
              <a:rPr lang="en-US" dirty="0"/>
              <a:t>We </a:t>
            </a:r>
            <a:r>
              <a:rPr lang="en-US" dirty="0" err="1"/>
              <a:t>iterately</a:t>
            </a:r>
            <a:r>
              <a:rPr lang="en-US" dirty="0"/>
              <a:t> evolve the dataset, using </a:t>
            </a:r>
            <a:r>
              <a:rPr lang="en-US" b="1" dirty="0" err="1"/>
              <a:t>HumanEval</a:t>
            </a:r>
            <a:r>
              <a:rPr lang="en-US" b="1" dirty="0"/>
              <a:t> as validation set</a:t>
            </a:r>
            <a:r>
              <a:rPr lang="en-US" dirty="0"/>
              <a:t>.</a:t>
            </a:r>
          </a:p>
          <a:p>
            <a:r>
              <a:rPr lang="en-US" b="1" dirty="0"/>
              <a:t>Hyperparameters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Batch size: 512;</a:t>
            </a:r>
          </a:p>
          <a:p>
            <a:pPr lvl="1"/>
            <a:r>
              <a:rPr lang="en-US" dirty="0"/>
              <a:t>Sequence length: 2048;</a:t>
            </a:r>
          </a:p>
          <a:p>
            <a:pPr lvl="1"/>
            <a:r>
              <a:rPr lang="en-US" dirty="0"/>
              <a:t>Fine-tuning steps: 200 (warmup: 30);</a:t>
            </a:r>
          </a:p>
          <a:p>
            <a:pPr lvl="1"/>
            <a:r>
              <a:rPr lang="en-US" dirty="0" err="1"/>
              <a:t>Lr</a:t>
            </a:r>
            <a:r>
              <a:rPr lang="en-US" dirty="0"/>
              <a:t>: 2e-5.</a:t>
            </a:r>
          </a:p>
        </p:txBody>
      </p:sp>
    </p:spTree>
    <p:extLst>
      <p:ext uri="{BB962C8B-B14F-4D97-AF65-F5344CB8AC3E}">
        <p14:creationId xmlns:p14="http://schemas.microsoft.com/office/powerpoint/2010/main" val="4007991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E72B67-FD3E-44DE-8DCE-50110F87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– pass@1 (greedy)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6C7DA44-EC43-40AF-AC26-A39021AFD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274" y="1825625"/>
            <a:ext cx="79774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16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C7DB2-E5EB-4819-A6D5-461AFCEE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– pass@1 (top-p)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B9E0913-C178-4BA6-A467-419E5310A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8357" y="1311870"/>
            <a:ext cx="6555286" cy="537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91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CFB024-7539-4FE1-86D1-EF1DC27C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– DS-1000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3DD20FE-29B1-4007-A4C3-9532D7CDE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211" y="1825625"/>
            <a:ext cx="96675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34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C3E4DF-A095-431F-8D22-2D4C562F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study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E35472D-A92E-4FAE-8705-8E6E4C946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319399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0C6D09E-35DC-408D-8941-D3CA63C86DA4}"/>
              </a:ext>
            </a:extLst>
          </p:cNvPr>
          <p:cNvSpPr txBox="1">
            <a:spLocks/>
          </p:cNvSpPr>
          <p:nvPr/>
        </p:nvSpPr>
        <p:spPr>
          <a:xfrm>
            <a:off x="838200" y="4884678"/>
            <a:ext cx="10515600" cy="1292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20k =&gt; (1) 38k =&gt; (2) 58k =&gt; (3) 78k =&gt; (4) 98k</a:t>
            </a:r>
          </a:p>
        </p:txBody>
      </p:sp>
    </p:spTree>
    <p:extLst>
      <p:ext uri="{BB962C8B-B14F-4D97-AF65-F5344CB8AC3E}">
        <p14:creationId xmlns:p14="http://schemas.microsoft.com/office/powerpoint/2010/main" val="3699874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41D227-B963-4825-8556-DDD20688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5A5815-983D-4F7B-AF91-476A25E5B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Advantage of our method</a:t>
            </a:r>
          </a:p>
          <a:p>
            <a:pPr marL="0" indent="0">
              <a:buNone/>
            </a:pPr>
            <a:r>
              <a:rPr lang="en-US" dirty="0"/>
              <a:t>We can create many instruction data with varying levels of complexity using LLMs instead of humans.</a:t>
            </a:r>
          </a:p>
          <a:p>
            <a:pPr marL="0" indent="0">
              <a:buNone/>
            </a:pPr>
            <a:r>
              <a:rPr lang="en-US" b="1" dirty="0"/>
              <a:t>Experimental results</a:t>
            </a:r>
          </a:p>
          <a:p>
            <a:pPr marL="0" indent="0">
              <a:buNone/>
            </a:pPr>
            <a:r>
              <a:rPr lang="en-US" dirty="0"/>
              <a:t>We fine-tune </a:t>
            </a:r>
            <a:r>
              <a:rPr lang="en-US" dirty="0" err="1"/>
              <a:t>LLaMA</a:t>
            </a:r>
            <a:r>
              <a:rPr lang="en-US" dirty="0"/>
              <a:t> with all generated data mixed.</a:t>
            </a:r>
          </a:p>
          <a:p>
            <a:pPr marL="514350" indent="-514350">
              <a:buAutoNum type="arabicPeriod"/>
            </a:pPr>
            <a:r>
              <a:rPr lang="en-US" dirty="0"/>
              <a:t>(Human eval) Our instructions are better than human-created ones.</a:t>
            </a:r>
          </a:p>
          <a:p>
            <a:pPr marL="514350" indent="-514350">
              <a:buAutoNum type="arabicPeriod"/>
            </a:pPr>
            <a:r>
              <a:rPr lang="en-US" dirty="0"/>
              <a:t>(Human eval) Our output is preferred to outputs from </a:t>
            </a:r>
            <a:r>
              <a:rPr lang="en-US" dirty="0" err="1"/>
              <a:t>ChatGPT</a:t>
            </a:r>
            <a:r>
              <a:rPr lang="en-US" dirty="0"/>
              <a:t> on high complexity part.</a:t>
            </a:r>
          </a:p>
          <a:p>
            <a:pPr marL="514350" indent="-514350">
              <a:buAutoNum type="arabicPeriod"/>
            </a:pPr>
            <a:r>
              <a:rPr lang="en-US" dirty="0"/>
              <a:t>(GPT-4 auto eval) &gt;90% capacity of </a:t>
            </a:r>
            <a:r>
              <a:rPr lang="en-US" dirty="0" err="1"/>
              <a:t>ChatGPT</a:t>
            </a:r>
            <a:r>
              <a:rPr lang="en-US" dirty="0"/>
              <a:t> on 17 (of 29) skills.</a:t>
            </a:r>
          </a:p>
        </p:txBody>
      </p:sp>
    </p:spTree>
    <p:extLst>
      <p:ext uri="{BB962C8B-B14F-4D97-AF65-F5344CB8AC3E}">
        <p14:creationId xmlns:p14="http://schemas.microsoft.com/office/powerpoint/2010/main" val="3769619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34C5C1-37E5-48CB-A593-5DD558216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talk about this work?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6B2602-AB18-4EDC-A154-723ADBE58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Its performance, even only after one iteration.</a:t>
            </a:r>
          </a:p>
          <a:p>
            <a:pPr marL="0" indent="0">
              <a:buNone/>
            </a:pPr>
            <a:r>
              <a:rPr lang="en-US" dirty="0"/>
              <a:t>Unclear things (partly from </a:t>
            </a:r>
            <a:r>
              <a:rPr lang="en-US"/>
              <a:t>its GitHub issues):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dataset after evolution is not open-sourced.</a:t>
            </a:r>
            <a:br>
              <a:rPr lang="en-US" dirty="0"/>
            </a:br>
            <a:r>
              <a:rPr lang="en-US" dirty="0"/>
              <a:t>Yes, only the model is. The whole project looks pretty propaganda-centric.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 err="1"/>
              <a:t>HumanEval</a:t>
            </a:r>
            <a:r>
              <a:rPr lang="en-US" dirty="0"/>
              <a:t> as validation set???</a:t>
            </a:r>
            <a:br>
              <a:rPr lang="en-US" dirty="0"/>
            </a:br>
            <a:r>
              <a:rPr lang="en-US" dirty="0"/>
              <a:t>The result is still really impressive only after 1 iteration.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20k + 20 k = 38k?</a:t>
            </a:r>
            <a:br>
              <a:rPr lang="en-US" dirty="0"/>
            </a:br>
            <a:r>
              <a:rPr lang="en-US" dirty="0"/>
              <a:t>There must be some filtering not mentioned in the paper.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model used for evolution?</a:t>
            </a:r>
            <a:br>
              <a:rPr lang="en-US" dirty="0"/>
            </a:br>
            <a:r>
              <a:rPr lang="en-US" dirty="0"/>
              <a:t>Unclear, probably GPT-3.5 or GPT-4.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 ablation study of </a:t>
            </a:r>
            <a:r>
              <a:rPr lang="en-US" dirty="0" err="1"/>
              <a:t>StarCoder</a:t>
            </a:r>
            <a:r>
              <a:rPr lang="en-US" dirty="0"/>
              <a:t> trained on un-evolved Code Alpaca.</a:t>
            </a:r>
            <a:br>
              <a:rPr lang="en-US" dirty="0"/>
            </a:br>
            <a:r>
              <a:rPr lang="en-US" dirty="0"/>
              <a:t>Yes, this is a true weakness.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This is just model distillation!</a:t>
            </a:r>
            <a:br>
              <a:rPr lang="en-US" dirty="0"/>
            </a:br>
            <a:r>
              <a:rPr lang="en-US" dirty="0"/>
              <a:t>I think it is acceptable to consider it only a distillation work.</a:t>
            </a:r>
            <a:br>
              <a:rPr lang="en-US" dirty="0"/>
            </a:br>
            <a:r>
              <a:rPr lang="en-US" dirty="0"/>
              <a:t>But such performance in such a small model is still impressive.</a:t>
            </a:r>
          </a:p>
        </p:txBody>
      </p:sp>
    </p:spTree>
    <p:extLst>
      <p:ext uri="{BB962C8B-B14F-4D97-AF65-F5344CB8AC3E}">
        <p14:creationId xmlns:p14="http://schemas.microsoft.com/office/powerpoint/2010/main" val="747794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CCF53-AA6E-4ECC-A860-8636908A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Reproducibility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D6E9B5-EE2A-44C0-B14C-71F16ADB3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dataset is not open-sourced. Is this reproducible?</a:t>
            </a:r>
          </a:p>
          <a:p>
            <a:pPr marL="0" indent="0">
              <a:buNone/>
            </a:pPr>
            <a:r>
              <a:rPr lang="en-US" b="1" dirty="0" err="1"/>
              <a:t>Nickrosh</a:t>
            </a:r>
            <a:r>
              <a:rPr lang="en-US" b="1" dirty="0"/>
              <a:t>/</a:t>
            </a:r>
            <a:r>
              <a:rPr lang="en-US" b="1" dirty="0" err="1"/>
              <a:t>evol</a:t>
            </a:r>
            <a:r>
              <a:rPr lang="en-US" b="1" dirty="0"/>
              <a:t>-teacher</a:t>
            </a:r>
            <a:r>
              <a:rPr lang="en-US" dirty="0"/>
              <a:t> (🤗</a:t>
            </a:r>
            <a:r>
              <a:rPr lang="en-US" dirty="0" err="1"/>
              <a:t>nickrosh</a:t>
            </a:r>
            <a:r>
              <a:rPr lang="en-US" dirty="0"/>
              <a:t>/Evol-Instruct-Code-80k-v1)</a:t>
            </a:r>
          </a:p>
          <a:p>
            <a:pPr marL="0" indent="0">
              <a:buNone/>
            </a:pPr>
            <a:r>
              <a:rPr lang="en-US" dirty="0"/>
              <a:t>Use GPT-3.5 to iterate Code Alpaca dataset for 3 rounds.</a:t>
            </a:r>
          </a:p>
          <a:p>
            <a:pPr marL="0" indent="0">
              <a:buNone/>
            </a:pPr>
            <a:r>
              <a:rPr lang="en-US" dirty="0"/>
              <a:t>Improve </a:t>
            </a:r>
            <a:r>
              <a:rPr lang="en-US" dirty="0" err="1"/>
              <a:t>ReplitLM’s</a:t>
            </a:r>
            <a:r>
              <a:rPr lang="en-US" dirty="0"/>
              <a:t> performance on </a:t>
            </a:r>
            <a:r>
              <a:rPr lang="en-US" dirty="0" err="1"/>
              <a:t>HumanEval</a:t>
            </a:r>
            <a:r>
              <a:rPr lang="en-US" dirty="0"/>
              <a:t> from 21% to 31.1%.</a:t>
            </a:r>
          </a:p>
          <a:p>
            <a:pPr marL="0" indent="0">
              <a:buNone/>
            </a:pPr>
            <a:r>
              <a:rPr lang="en-US" b="1" dirty="0" err="1"/>
              <a:t>swtheing</a:t>
            </a:r>
            <a:r>
              <a:rPr lang="en-US" b="1" dirty="0"/>
              <a:t>/</a:t>
            </a:r>
            <a:r>
              <a:rPr lang="en-US" b="1" dirty="0" err="1"/>
              <a:t>WizardCoder_Instruct_Generator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Upload the evolved dataset, but no model metrics etc.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00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59DDC-69BD-4D6D-BC9D-A6D054E47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Previous methods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EAF3A3-8C9E-4209-90BB-1CA45DDF1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Closed-domain instruction-tuning</a:t>
            </a:r>
          </a:p>
          <a:p>
            <a:pPr marL="0" indent="0">
              <a:buNone/>
            </a:pPr>
            <a:r>
              <a:rPr lang="en-US" dirty="0"/>
              <a:t>Some manual instructions for each dataset.</a:t>
            </a:r>
          </a:p>
          <a:p>
            <a:pPr marL="0" indent="0">
              <a:buNone/>
            </a:pPr>
            <a:r>
              <a:rPr lang="en-US" b="1" dirty="0"/>
              <a:t>Drawbacks of closed-domain instruction-tuning</a:t>
            </a:r>
          </a:p>
          <a:p>
            <a:pPr marL="514350" indent="-514350">
              <a:buAutoNum type="arabicPeriod"/>
            </a:pPr>
            <a:r>
              <a:rPr lang="en-US" dirty="0"/>
              <a:t>Many samples, a few instructions =&gt; lack of </a:t>
            </a:r>
            <a:r>
              <a:rPr lang="en-US" b="1" dirty="0"/>
              <a:t>diversity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The instructions usually only ask for one task, but real-life human instructions often have multiple and varied tasks demands.</a:t>
            </a:r>
          </a:p>
          <a:p>
            <a:pPr marL="0" indent="0">
              <a:buNone/>
            </a:pPr>
            <a:r>
              <a:rPr lang="en-US" b="1" dirty="0"/>
              <a:t>Open-domain instruction-tuning</a:t>
            </a:r>
          </a:p>
          <a:p>
            <a:pPr marL="0" indent="0">
              <a:buNone/>
            </a:pPr>
            <a:r>
              <a:rPr lang="en-US" dirty="0"/>
              <a:t>Great success from </a:t>
            </a:r>
            <a:r>
              <a:rPr lang="en-US" dirty="0" err="1"/>
              <a:t>OpenAI</a:t>
            </a:r>
            <a:r>
              <a:rPr lang="en-US" dirty="0"/>
              <a:t>. See also </a:t>
            </a:r>
            <a:r>
              <a:rPr lang="en-US" dirty="0" err="1"/>
              <a:t>ShareGPT</a:t>
            </a:r>
            <a:r>
              <a:rPr lang="en-US" dirty="0"/>
              <a:t> and self-instruct.</a:t>
            </a:r>
          </a:p>
          <a:p>
            <a:pPr marL="0" indent="0">
              <a:buNone/>
            </a:pPr>
            <a:r>
              <a:rPr lang="en-US" b="1" dirty="0"/>
              <a:t>Drawbacks of </a:t>
            </a:r>
            <a:r>
              <a:rPr lang="en-US" b="1" dirty="0" err="1"/>
              <a:t>OpenAI’s</a:t>
            </a:r>
            <a:r>
              <a:rPr lang="en-US" b="1" dirty="0"/>
              <a:t> method</a:t>
            </a:r>
          </a:p>
          <a:p>
            <a:pPr marL="514350" indent="-514350">
              <a:buAutoNum type="arabicPeriod"/>
            </a:pPr>
            <a:r>
              <a:rPr lang="en-US" dirty="0"/>
              <a:t>Annotating process is expensive and time-consuming.</a:t>
            </a:r>
          </a:p>
          <a:p>
            <a:pPr marL="514350" indent="-514350">
              <a:buAutoNum type="arabicPeriod"/>
            </a:pPr>
            <a:r>
              <a:rPr lang="en-US" dirty="0"/>
              <a:t>These instructions are mostly easy or moderate with few hard ones.</a:t>
            </a:r>
          </a:p>
        </p:txBody>
      </p:sp>
    </p:spTree>
    <p:extLst>
      <p:ext uri="{BB962C8B-B14F-4D97-AF65-F5344CB8AC3E}">
        <p14:creationId xmlns:p14="http://schemas.microsoft.com/office/powerpoint/2010/main" val="337070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174D1-8601-4191-B737-FBB4F596E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Difficulty level distribution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FE6D2B3-8734-4AB8-969B-31CB5B037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0913"/>
            <a:ext cx="10515600" cy="426076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44F97CE-EC44-4A53-B61D-B87DC72B316E}"/>
              </a:ext>
            </a:extLst>
          </p:cNvPr>
          <p:cNvSpPr txBox="1"/>
          <p:nvPr/>
        </p:nvSpPr>
        <p:spPr>
          <a:xfrm>
            <a:off x="838200" y="6231265"/>
            <a:ext cx="745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*Difficulty level is judged by GPT-3.5 from 1 to 10.</a:t>
            </a:r>
          </a:p>
        </p:txBody>
      </p:sp>
    </p:spTree>
    <p:extLst>
      <p:ext uri="{BB962C8B-B14F-4D97-AF65-F5344CB8AC3E}">
        <p14:creationId xmlns:p14="http://schemas.microsoft.com/office/powerpoint/2010/main" val="3447212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EB16D6C-3429-4FA1-A3EF-5F1E61112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2114" y="116638"/>
            <a:ext cx="6787772" cy="662472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8E8A6BD-3ED1-4E89-99FB-BB94DF7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952521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45353-CF71-400E-B1D3-9A1053F7C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CF07B8D-04FA-4AEF-B9DF-748F2380B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9"/>
          <a:stretch/>
        </p:blipFill>
        <p:spPr>
          <a:xfrm>
            <a:off x="2483192" y="1847335"/>
            <a:ext cx="7225615" cy="432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26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8B069-4C8B-4679-BF4C-694F3FA0E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A66CB84-9C56-4F1C-877E-BEAA2D1716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numCol="1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Instruction data evolution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groupChr>
                        <m:groupChrPr>
                          <m:chr m:val="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sty m:val="p"/>
                              <m:brk m:alnAt="2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LM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groupChr>
                        <m:groupChrPr>
                          <m:chr m:val="⇒"/>
                          <m:vertJc m:val="bot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sty m:val="p"/>
                              <m:brk m:alnAt="2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LM</m:t>
                          </m: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sty m:val="p"/>
                              <m:brk m:alnAt="2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LM</m:t>
                          </m:r>
                        </m:e>
                      </m:groupCh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groupChr>
                        <m:groupChrPr>
                          <m:chr m:val="⇒"/>
                          <m:vertJc m:val="bot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sty m:val="p"/>
                              <m:brk m:alnAt="2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LM</m:t>
                          </m:r>
                        </m:e>
                      </m:groupCh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In-breadth evolving</a:t>
                </a:r>
              </a:p>
              <a:p>
                <a:pPr marL="0" indent="0">
                  <a:buNone/>
                </a:pPr>
                <a:r>
                  <a:rPr lang="en-US" b="1" dirty="0"/>
                  <a:t>Problem</a:t>
                </a:r>
                <a:r>
                  <a:rPr lang="en-US" dirty="0"/>
                  <a:t>: open-domain instruction-tuning dataset is typically small in scale, lacking </a:t>
                </a:r>
                <a:r>
                  <a:rPr lang="en-US" b="1" dirty="0"/>
                  <a:t>diversity of topic and skill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b="1" dirty="0"/>
                  <a:t>Target</a:t>
                </a:r>
                <a:r>
                  <a:rPr lang="en-US" dirty="0"/>
                  <a:t>: make the new instruction to be more long-</a:t>
                </a:r>
                <a:r>
                  <a:rPr lang="en-US" dirty="0" err="1"/>
                  <a:t>tailed.s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Prompt</a:t>
                </a:r>
                <a:r>
                  <a:rPr lang="en-US" dirty="0"/>
                  <a:t>: (general idea) an instruction of the same domain but rarer.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A66CB84-9C56-4F1C-877E-BEAA2D1716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606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14FAE6E-4A92-4F87-8B82-9D51E9E7D34E}"/>
              </a:ext>
            </a:extLst>
          </p:cNvPr>
          <p:cNvSpPr txBox="1"/>
          <p:nvPr/>
        </p:nvSpPr>
        <p:spPr>
          <a:xfrm>
            <a:off x="6637075" y="1182178"/>
            <a:ext cx="5400437" cy="34163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... Your objective is to rewrite a given prompt into a more complex version to make those famous AI systems (e.g., </a:t>
            </a:r>
            <a:r>
              <a:rPr lang="en-US" sz="2400" dirty="0" err="1">
                <a:latin typeface="Consolas" panose="020B0609020204030204" pitchFamily="49" charset="0"/>
              </a:rPr>
              <a:t>ChatGPT</a:t>
            </a:r>
            <a:r>
              <a:rPr lang="en-US" sz="2400" dirty="0">
                <a:latin typeface="Consolas" panose="020B0609020204030204" pitchFamily="49" charset="0"/>
              </a:rPr>
              <a:t> and GPT4) a bit harder to handle. But the rewritten prompt must be reasonable and must be understood and responded by humans. ...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4E1DA69-B246-455B-ABB6-64AD8825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06CE2C-21CD-4D17-B71C-B1E689443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In-depth Instruction evolver</a:t>
            </a:r>
          </a:p>
          <a:p>
            <a:pPr marL="0" indent="0">
              <a:buNone/>
            </a:pPr>
            <a:r>
              <a:rPr lang="en-US" dirty="0"/>
              <a:t>Different prompt for different evolver.</a:t>
            </a:r>
          </a:p>
          <a:p>
            <a:r>
              <a:rPr lang="en-US" dirty="0"/>
              <a:t>Adding constraints;</a:t>
            </a:r>
          </a:p>
          <a:p>
            <a:r>
              <a:rPr lang="en-US" dirty="0"/>
              <a:t>Deepening;</a:t>
            </a:r>
          </a:p>
          <a:p>
            <a:r>
              <a:rPr lang="en-US" dirty="0"/>
              <a:t>Concretizing;</a:t>
            </a:r>
          </a:p>
          <a:p>
            <a:r>
              <a:rPr lang="en-US" dirty="0"/>
              <a:t>Increased reasoning steps;</a:t>
            </a:r>
          </a:p>
          <a:p>
            <a:r>
              <a:rPr lang="en-US" dirty="0"/>
              <a:t>Complicating input (use in-context examples).</a:t>
            </a:r>
          </a:p>
          <a:p>
            <a:pPr marL="0" indent="0">
              <a:buNone/>
            </a:pPr>
            <a:r>
              <a:rPr lang="en-US" b="1" dirty="0"/>
              <a:t>Difficulty control</a:t>
            </a:r>
            <a:r>
              <a:rPr lang="en-US" dirty="0"/>
              <a:t>: evolution should be </a:t>
            </a: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</a:rPr>
              <a:t>a bit harder</a:t>
            </a:r>
            <a:r>
              <a:rPr lang="en-US" dirty="0"/>
              <a:t>; add 10-20 words. 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328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2107</TotalTime>
  <Words>1261</Words>
  <Application>Microsoft Office PowerPoint</Application>
  <PresentationFormat>宽屏</PresentationFormat>
  <Paragraphs>147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等线</vt:lpstr>
      <vt:lpstr>等线 Light</vt:lpstr>
      <vt:lpstr>Arial</vt:lpstr>
      <vt:lpstr>Calibri</vt:lpstr>
      <vt:lpstr>Calibri Light</vt:lpstr>
      <vt:lpstr>Cambria Math</vt:lpstr>
      <vt:lpstr>Consolas</vt:lpstr>
      <vt:lpstr>Office 主题​​</vt:lpstr>
      <vt:lpstr>PowerPoint 演示文稿</vt:lpstr>
      <vt:lpstr>Abstract</vt:lpstr>
      <vt:lpstr>Abstract</vt:lpstr>
      <vt:lpstr>Introduction – Previous methods</vt:lpstr>
      <vt:lpstr>Introduction – Difficulty level distribution</vt:lpstr>
      <vt:lpstr>Example</vt:lpstr>
      <vt:lpstr>Approach</vt:lpstr>
      <vt:lpstr>Approach</vt:lpstr>
      <vt:lpstr>Approach</vt:lpstr>
      <vt:lpstr>Approach</vt:lpstr>
      <vt:lpstr>Experimental details</vt:lpstr>
      <vt:lpstr>Test set</vt:lpstr>
      <vt:lpstr>Human evaluation</vt:lpstr>
      <vt:lpstr>GPT-4 automatic evaluation</vt:lpstr>
      <vt:lpstr>GPT-4 automatic evaluation</vt:lpstr>
      <vt:lpstr>Discussion – depth of instructions</vt:lpstr>
      <vt:lpstr>Discussion – breadth of instructions</vt:lpstr>
      <vt:lpstr>PowerPoint 演示文稿</vt:lpstr>
      <vt:lpstr>Abstract</vt:lpstr>
      <vt:lpstr>Introduction</vt:lpstr>
      <vt:lpstr>Approach – Instruction generation</vt:lpstr>
      <vt:lpstr>Prompt template</vt:lpstr>
      <vt:lpstr>Evolution methods</vt:lpstr>
      <vt:lpstr>Approach – Instruction tuning </vt:lpstr>
      <vt:lpstr>Experimental details</vt:lpstr>
      <vt:lpstr>Experimental results – pass@1 (greedy)</vt:lpstr>
      <vt:lpstr>Experimental results – pass@1 (top-p)</vt:lpstr>
      <vt:lpstr>Experimental results – DS-1000</vt:lpstr>
      <vt:lpstr>Ablation study</vt:lpstr>
      <vt:lpstr>Why talk about this work?</vt:lpstr>
      <vt:lpstr>Reproducibility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Yeongmin Lii</cp:lastModifiedBy>
  <cp:revision>93</cp:revision>
  <dcterms:created xsi:type="dcterms:W3CDTF">2023-07-14T02:37:01Z</dcterms:created>
  <dcterms:modified xsi:type="dcterms:W3CDTF">2023-07-18T01:39:58Z</dcterms:modified>
</cp:coreProperties>
</file>